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302" r:id="rId4"/>
    <p:sldId id="337" r:id="rId5"/>
    <p:sldId id="322" r:id="rId6"/>
    <p:sldId id="340" r:id="rId7"/>
    <p:sldId id="326" r:id="rId8"/>
    <p:sldId id="339" r:id="rId9"/>
    <p:sldId id="342" r:id="rId10"/>
    <p:sldId id="327" r:id="rId11"/>
    <p:sldId id="341" r:id="rId12"/>
    <p:sldId id="345" r:id="rId13"/>
    <p:sldId id="328" r:id="rId14"/>
    <p:sldId id="324" r:id="rId15"/>
    <p:sldId id="336" r:id="rId16"/>
    <p:sldId id="319" r:id="rId17"/>
    <p:sldId id="344" r:id="rId18"/>
    <p:sldId id="334" r:id="rId19"/>
    <p:sldId id="335" r:id="rId20"/>
    <p:sldId id="294" r:id="rId21"/>
    <p:sldId id="25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056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160C166-7A4F-4378-A379-79C9F977921F}" type="datetimeFigureOut">
              <a:rPr lang="ru-RU" smtClean="0"/>
              <a:pPr/>
              <a:t>26.03.2018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2B0E7E-42C6-41D6-B1FA-0255732CEC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C166-7A4F-4378-A379-79C9F977921F}" type="datetimeFigureOut">
              <a:rPr lang="ru-RU" smtClean="0"/>
              <a:pPr/>
              <a:t>26.03.2018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0E7E-42C6-41D6-B1FA-0255732CEC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C166-7A4F-4378-A379-79C9F977921F}" type="datetimeFigureOut">
              <a:rPr lang="ru-RU" smtClean="0"/>
              <a:pPr/>
              <a:t>26.03.2018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0E7E-42C6-41D6-B1FA-0255732CEC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60C166-7A4F-4378-A379-79C9F977921F}" type="datetimeFigureOut">
              <a:rPr lang="ru-RU" smtClean="0"/>
              <a:pPr/>
              <a:t>26.03.2018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2B0E7E-42C6-41D6-B1FA-0255732CEC4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160C166-7A4F-4378-A379-79C9F977921F}" type="datetimeFigureOut">
              <a:rPr lang="ru-RU" smtClean="0"/>
              <a:pPr/>
              <a:t>26.03.2018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2B0E7E-42C6-41D6-B1FA-0255732CEC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C166-7A4F-4378-A379-79C9F977921F}" type="datetimeFigureOut">
              <a:rPr lang="ru-RU" smtClean="0"/>
              <a:pPr/>
              <a:t>26.03.2018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0E7E-42C6-41D6-B1FA-0255732CEC4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C166-7A4F-4378-A379-79C9F977921F}" type="datetimeFigureOut">
              <a:rPr lang="ru-RU" smtClean="0"/>
              <a:pPr/>
              <a:t>26.03.2018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0E7E-42C6-41D6-B1FA-0255732CEC4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60C166-7A4F-4378-A379-79C9F977921F}" type="datetimeFigureOut">
              <a:rPr lang="ru-RU" smtClean="0"/>
              <a:pPr/>
              <a:t>26.03.2018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2B0E7E-42C6-41D6-B1FA-0255732CEC4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C166-7A4F-4378-A379-79C9F977921F}" type="datetimeFigureOut">
              <a:rPr lang="ru-RU" smtClean="0"/>
              <a:pPr/>
              <a:t>26.03.2018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0E7E-42C6-41D6-B1FA-0255732CEC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60C166-7A4F-4378-A379-79C9F977921F}" type="datetimeFigureOut">
              <a:rPr lang="ru-RU" smtClean="0"/>
              <a:pPr/>
              <a:t>26.03.2018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2B0E7E-42C6-41D6-B1FA-0255732CEC4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60C166-7A4F-4378-A379-79C9F977921F}" type="datetimeFigureOut">
              <a:rPr lang="ru-RU" smtClean="0"/>
              <a:pPr/>
              <a:t>26.03.2018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2B0E7E-42C6-41D6-B1FA-0255732CEC4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160C166-7A4F-4378-A379-79C9F977921F}" type="datetimeFigureOut">
              <a:rPr lang="ru-RU" smtClean="0"/>
              <a:pPr/>
              <a:t>26.03.2018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2B0E7E-42C6-41D6-B1FA-0255732CEC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chaikovskiyregion.ru/dokumenty/proekty-munitsipalno-pravovykh-aktov-i-administrativnykh-reglamentov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2708920"/>
            <a:ext cx="6840760" cy="3457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sz="2700" dirty="0" smtClean="0">
                <a:latin typeface="Verdana" pitchFamily="34" charset="0"/>
              </a:rPr>
              <a:t>Межведомственный Совет по противодействию коррупции</a:t>
            </a:r>
            <a:br>
              <a:rPr lang="ru-RU" sz="2700" dirty="0" smtClean="0">
                <a:latin typeface="Verdana" pitchFamily="34" charset="0"/>
              </a:rPr>
            </a:br>
            <a:r>
              <a:rPr lang="ru-RU" sz="2400" dirty="0" smtClean="0">
                <a:latin typeface="Verdana" pitchFamily="34" charset="0"/>
              </a:rPr>
              <a:t/>
            </a:r>
            <a:br>
              <a:rPr lang="ru-RU" sz="2400" dirty="0" smtClean="0">
                <a:latin typeface="Verdana" pitchFamily="34" charset="0"/>
              </a:rPr>
            </a:br>
            <a:r>
              <a:rPr lang="ru-RU" sz="2400" dirty="0" smtClean="0">
                <a:latin typeface="Verdana" pitchFamily="34" charset="0"/>
              </a:rPr>
              <a:t>                   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2420888"/>
            <a:ext cx="6029324" cy="3096344"/>
          </a:xfrm>
        </p:spPr>
        <p:txBody>
          <a:bodyPr>
            <a:noAutofit/>
          </a:bodyPr>
          <a:lstStyle/>
          <a:p>
            <a:pPr algn="ctr">
              <a:lnSpc>
                <a:spcPct val="118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0070C0"/>
                </a:solidFill>
              </a:rPr>
              <a:t>Об итогах проведенных антикоррупционных экспертиз муниципальных правовых актов в муниципальных образованиях Чайковского муниципального района </a:t>
            </a:r>
          </a:p>
          <a:p>
            <a:pPr algn="ctr">
              <a:lnSpc>
                <a:spcPct val="118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0070C0"/>
                </a:solidFill>
              </a:rPr>
              <a:t>за 2017 год</a:t>
            </a:r>
          </a:p>
          <a:p>
            <a:pPr algn="ctr">
              <a:lnSpc>
                <a:spcPct val="118000"/>
              </a:lnSpc>
              <a:spcBef>
                <a:spcPts val="0"/>
              </a:spcBef>
            </a:pPr>
            <a:endParaRPr lang="ru-RU" sz="2400" dirty="0" smtClean="0">
              <a:solidFill>
                <a:srgbClr val="0070C0"/>
              </a:solidFill>
            </a:endParaRPr>
          </a:p>
          <a:p>
            <a:pPr algn="ctr">
              <a:lnSpc>
                <a:spcPct val="118000"/>
              </a:lnSpc>
              <a:spcBef>
                <a:spcPts val="0"/>
              </a:spcBef>
            </a:pP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59492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05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.04.2018г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15.00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час., каб.50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88640"/>
            <a:ext cx="7972452" cy="72008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</a:rPr>
              <a:t>Информация по антикоррупционной экспертизе </a:t>
            </a:r>
            <a:br>
              <a:rPr lang="ru-RU" sz="1800" b="1" dirty="0" smtClean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>за 2017 год в Чайковском муниципальном районе</a:t>
            </a:r>
            <a:endParaRPr lang="ru-RU" sz="18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783728065"/>
              </p:ext>
            </p:extLst>
          </p:nvPr>
        </p:nvGraphicFramePr>
        <p:xfrm>
          <a:off x="611559" y="1052736"/>
          <a:ext cx="7920882" cy="5269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819"/>
                <a:gridCol w="2116360"/>
                <a:gridCol w="1670811"/>
                <a:gridCol w="1757446"/>
                <a:gridCol w="1757446"/>
              </a:tblGrid>
              <a:tr h="2808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chemeClr val="tx1"/>
                          </a:solidFill>
                          <a:effectLst/>
                        </a:rPr>
                        <a:t>№ п/п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921" marR="74921" marT="37461" marB="374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chemeClr val="tx1"/>
                          </a:solidFill>
                          <a:effectLst/>
                        </a:rPr>
                        <a:t>Наименование ОМСУ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921" marR="74921" marT="37461" marB="374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chemeClr val="tx1"/>
                          </a:solidFill>
                          <a:effectLst/>
                        </a:rPr>
                        <a:t>Количество </a:t>
                      </a:r>
                      <a:r>
                        <a:rPr lang="ru-RU" sz="1300" kern="1200" dirty="0">
                          <a:solidFill>
                            <a:srgbClr val="FFFF00"/>
                          </a:solidFill>
                          <a:effectLst/>
                        </a:rPr>
                        <a:t>проектов </a:t>
                      </a:r>
                      <a:r>
                        <a:rPr lang="ru-RU" sz="1300" kern="1200" dirty="0">
                          <a:solidFill>
                            <a:schemeClr val="tx1"/>
                          </a:solidFill>
                          <a:effectLst/>
                        </a:rPr>
                        <a:t>правовых актов, в отношении которых проведена экспертиза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921" marR="74921" marT="37461" marB="374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chemeClr val="tx1"/>
                          </a:solidFill>
                          <a:effectLst/>
                        </a:rPr>
                        <a:t>Количество </a:t>
                      </a:r>
                      <a:r>
                        <a:rPr lang="ru-RU" sz="1300" kern="1200" dirty="0" smtClean="0">
                          <a:solidFill>
                            <a:srgbClr val="FFFF00"/>
                          </a:solidFill>
                          <a:effectLst/>
                        </a:rPr>
                        <a:t>действующих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</a:rPr>
                        <a:t>МНПА</a:t>
                      </a:r>
                      <a:r>
                        <a:rPr lang="ru-RU" sz="1300" kern="1200" dirty="0">
                          <a:solidFill>
                            <a:schemeClr val="tx1"/>
                          </a:solidFill>
                          <a:effectLst/>
                        </a:rPr>
                        <a:t>, к которым контрольно-надзорными органами предъявлены обоснованные требования об исключении коррупциогенных факторов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921" marR="74921" marT="37461" marB="374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chemeClr val="tx1"/>
                          </a:solidFill>
                          <a:effectLst/>
                        </a:rPr>
                        <a:t>ИТОГО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921" marR="74921" marT="37461" marB="37461"/>
                </a:tc>
              </a:tr>
              <a:tr h="374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921" marR="74921" marT="37461" marB="374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</a:rPr>
                        <a:t>АЧМР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921" marR="74921" marT="37461" marB="374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</a:rPr>
                        <a:t>238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921" marR="74921" marT="37461" marB="374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921" marR="74921" marT="37461" marB="374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246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921" marR="74921" marT="37461" marB="37461"/>
                </a:tc>
              </a:tr>
              <a:tr h="374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921" marR="74921" marT="37461" marB="374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</a:rPr>
                        <a:t>ЗС ЧМР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91" marR="56191" marT="14048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921" marR="74921" marT="37461" marB="374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921" marR="74921" marT="37461" marB="374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921" marR="74921" marT="37461" marB="37461"/>
                </a:tc>
              </a:tr>
              <a:tr h="397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921" marR="74921" marT="37461" marB="374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</a:rPr>
                        <a:t>УОиПО АЧМР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921" marR="74921" marT="37461" marB="374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921" marR="74921" marT="37461" marB="374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921" marR="74921" marT="37461" marB="374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921" marR="74921" marT="37461" marB="37461"/>
                </a:tc>
              </a:tr>
              <a:tr h="374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921" marR="74921" marT="37461" marB="374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</a:rPr>
                        <a:t>КУИ АЧМР 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921" marR="74921" marT="37461" marB="374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921" marR="74921" marT="37461" marB="374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921" marR="74921" marT="37461" marB="374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921" marR="74921" marT="37461" marB="37461"/>
                </a:tc>
              </a:tr>
              <a:tr h="374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921" marR="74921" marT="37461" marB="374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УКиМП АЧМР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921" marR="74921" marT="37461" marB="374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921" marR="74921" marT="37461" marB="374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921" marR="74921" marT="37461" marB="374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921" marR="74921" marT="37461" marB="37461"/>
                </a:tc>
              </a:tr>
              <a:tr h="374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921" marR="74921" marT="37461" marB="374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4921" marR="74921" marT="37461" marB="374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388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4921" marR="74921" marT="37461" marB="374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4921" marR="74921" marT="37461" marB="3746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398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4921" marR="74921" marT="37461" marB="3746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88640"/>
            <a:ext cx="7972452" cy="72008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</a:rPr>
              <a:t>Информация по антикоррупционной экспертизе </a:t>
            </a:r>
            <a:br>
              <a:rPr lang="ru-RU" sz="1800" b="1" dirty="0" smtClean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>за 2017 год в Чайковском муниципальном районе</a:t>
            </a:r>
            <a:endParaRPr lang="ru-RU" sz="18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248691991"/>
              </p:ext>
            </p:extLst>
          </p:nvPr>
        </p:nvGraphicFramePr>
        <p:xfrm>
          <a:off x="611560" y="1052739"/>
          <a:ext cx="7776865" cy="5443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096"/>
                <a:gridCol w="1986695"/>
                <a:gridCol w="1738359"/>
                <a:gridCol w="1659936"/>
                <a:gridCol w="1816779"/>
              </a:tblGrid>
              <a:tr h="3343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chemeClr val="tx1"/>
                          </a:solidFill>
                          <a:effectLst/>
                        </a:rPr>
                        <a:t>№ п/п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chemeClr val="tx1"/>
                          </a:solidFill>
                          <a:effectLst/>
                        </a:rPr>
                        <a:t>Наименование ОМСУ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chemeClr val="tx1"/>
                          </a:solidFill>
                          <a:effectLst/>
                        </a:rPr>
                        <a:t>Количество коррупциогенных факторов, выявленных </a:t>
                      </a:r>
                      <a:r>
                        <a:rPr lang="ru-RU" sz="1300" kern="1200" dirty="0">
                          <a:solidFill>
                            <a:srgbClr val="FFFF00"/>
                          </a:solidFill>
                          <a:effectLst/>
                        </a:rPr>
                        <a:t>в проектах </a:t>
                      </a:r>
                      <a:r>
                        <a:rPr lang="ru-RU" sz="1300" kern="1200" dirty="0">
                          <a:solidFill>
                            <a:schemeClr val="tx1"/>
                          </a:solidFill>
                          <a:effectLst/>
                        </a:rPr>
                        <a:t>правовых актов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chemeClr val="tx1"/>
                          </a:solidFill>
                          <a:effectLst/>
                        </a:rPr>
                        <a:t>Количество коррупциогенных факторов, к которым контрольно-надзорными органами предъявлены обоснованные требования об исключении коррупциогенных факторов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chemeClr val="tx1"/>
                          </a:solidFill>
                          <a:effectLst/>
                        </a:rPr>
                        <a:t>Исключено коррупциогенных факторов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</a:tr>
              <a:tr h="349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АЧМР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effectLst/>
                        </a:rPr>
                        <a:t>8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0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</a:tr>
              <a:tr h="349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ЗС ЧМР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8" marR="54098" marT="1352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0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</a:tr>
              <a:tr h="349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УОиПО АЧМР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0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0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0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</a:tr>
              <a:tr h="349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4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КУИ АЧМР 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0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0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0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</a:tr>
              <a:tr h="349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5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УКиМП АЧМР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0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0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0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</a:tr>
              <a:tr h="349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ВСЕГО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effectLst/>
                        </a:rPr>
                        <a:t>10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0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effectLst/>
                        </a:rPr>
                        <a:t>10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131" marR="72131" marT="36065" marB="36065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11263" y="1557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72452" cy="122413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Сравнительный анализ по проведению АКЭ проектов МНПА в Чайковском муниципальном районе</a:t>
            </a:r>
            <a:endParaRPr lang="ru-RU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4137330119"/>
              </p:ext>
            </p:extLst>
          </p:nvPr>
        </p:nvGraphicFramePr>
        <p:xfrm>
          <a:off x="611560" y="2060847"/>
          <a:ext cx="7416825" cy="4059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584176"/>
                <a:gridCol w="1581977"/>
                <a:gridCol w="1585276"/>
                <a:gridCol w="1585276"/>
              </a:tblGrid>
              <a:tr h="168891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проектов МНПА, в отношении которых проведена экспертиза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коррупциогенных факторов, выявленных </a:t>
                      </a:r>
                      <a:r>
                        <a:rPr lang="ru-RU" sz="16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проектах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МНПА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коррупциогенных факторов, выявленных</a:t>
                      </a:r>
                      <a:r>
                        <a:rPr lang="ru-RU" sz="16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действующих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МНПА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Исключено </a:t>
                      </a:r>
                      <a:r>
                        <a:rPr lang="ru-RU" sz="16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коррупциогенных факторов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371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371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371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изменения</a:t>
                      </a: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снижение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повышение)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+19,38  %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(повышение)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- 41,18  %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(снижение)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-100 %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(снижение)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47,37 %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(снижение)</a:t>
                      </a:r>
                    </a:p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Итоги по антикоррупционной экспертизе 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 ОМСУ Чайковского муниципального района за 2017 год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600200"/>
            <a:ext cx="7456912" cy="3268960"/>
          </a:xfrm>
        </p:spPr>
        <p:txBody>
          <a:bodyPr>
            <a:noAutofit/>
          </a:bodyPr>
          <a:lstStyle/>
          <a:p>
            <a:pPr marL="273050" indent="-6350" algn="just">
              <a:buNone/>
            </a:pPr>
            <a:endParaRPr lang="ru-RU" sz="1600" b="1" dirty="0" smtClean="0"/>
          </a:p>
          <a:p>
            <a:pPr marL="273050" indent="-6350" algn="just">
              <a:buNone/>
            </a:pPr>
            <a:r>
              <a:rPr lang="ru-RU" sz="1600" b="1" dirty="0" smtClean="0"/>
              <a:t>		За 2017 год ОМСУ Чайковского муниципального района проведено 388 антикоррупционных экспертиз, из которых сотрудниками правового комитета постановлений администрации Чайковского муниципального района – 238, сотрудниками отраслевых (функциональных) органов АЧМР – 83, а также ЗС ЧМР - 67. </a:t>
            </a:r>
          </a:p>
          <a:p>
            <a:pPr marL="273050" indent="-6350" algn="just">
              <a:buNone/>
            </a:pPr>
            <a:r>
              <a:rPr lang="ru-RU" sz="1600" b="1" dirty="0" smtClean="0"/>
              <a:t>		По итогам антикоррупционной экспертизы проектов нормативных правовых актов за 2017 год 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правовым комитетом АЧМР </a:t>
            </a:r>
            <a:r>
              <a:rPr lang="ru-RU" sz="1600" b="1" dirty="0" smtClean="0"/>
              <a:t>подготовлено 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 заключений </a:t>
            </a:r>
            <a:r>
              <a:rPr lang="ru-RU" sz="1600" b="1" dirty="0" smtClean="0"/>
              <a:t>о </a:t>
            </a:r>
            <a:r>
              <a:rPr lang="ru-RU" sz="1600" b="1" dirty="0" smtClean="0"/>
              <a:t>необходимости </a:t>
            </a:r>
            <a:r>
              <a:rPr lang="ru-RU" sz="1600" b="1" dirty="0" smtClean="0"/>
              <a:t>исключения 8 коррупциогенных факторов, 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аппаратом ЗС ЧМР – 2 заключения </a:t>
            </a:r>
            <a:r>
              <a:rPr lang="ru-RU" sz="1600" b="1" dirty="0" smtClean="0"/>
              <a:t>об исключении 2 коррупциогенных факторов.</a:t>
            </a:r>
            <a:endParaRPr lang="ru-RU" sz="1600" b="1" dirty="0" smtClean="0"/>
          </a:p>
          <a:p>
            <a:pPr marL="273050" indent="-6350" algn="just">
              <a:buNone/>
            </a:pPr>
            <a:r>
              <a:rPr lang="ru-RU" sz="1600" b="1" dirty="0" smtClean="0"/>
              <a:t>		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24" cy="93978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Наиболее встречающиеся коррупциогенные факторы в муниципальных правовых актах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357298"/>
            <a:ext cx="7643866" cy="5286412"/>
          </a:xfrm>
        </p:spPr>
        <p:txBody>
          <a:bodyPr>
            <a:noAutofit/>
          </a:bodyPr>
          <a:lstStyle/>
          <a:p>
            <a:pPr marL="273050" indent="450850" algn="just">
              <a:buNone/>
            </a:pPr>
            <a:r>
              <a:rPr lang="ru-RU" sz="1600" b="1" dirty="0" smtClean="0">
                <a:hlinkClick r:id="" action="ppaction://hlinkfile"/>
              </a:rPr>
              <a:t>Методикой</a:t>
            </a:r>
            <a:r>
              <a:rPr lang="ru-RU" sz="1600" b="1" dirty="0" smtClean="0"/>
              <a:t> проведения антикоррупционной экспертизы нормативных правовых актов и проектов нормативных правовых актов, утв. Постановлением Правительства РФ  от 26.02.2010 № 96, предусмотрено 12 коррупциогенных факторов, из которых наиболее часто встречаются в проектах МНПА следующие:</a:t>
            </a:r>
          </a:p>
          <a:p>
            <a:pPr algn="just"/>
            <a:r>
              <a:rPr lang="ru-RU" sz="1600" b="1" dirty="0" smtClean="0"/>
              <a:t>широта дискреционных полномочий - отсутствие или неопределенность сроков, условий или оснований принятия решения, наличие дублирующих полномочий органов государственной власти или органов местного самоуправления (их должностных лиц) (пп. «а» п.3 Методики);</a:t>
            </a:r>
          </a:p>
          <a:p>
            <a:pPr algn="just"/>
            <a:r>
              <a:rPr lang="ru-RU" sz="1600" b="1" dirty="0" smtClean="0"/>
              <a:t>чрезмерная свобода подзаконного нормотворчества - наличие бланкетных и отсылочных норм, приводящее к принятию подзаконных актов, вторгающихся в компетенцию государственного органа, органа местного самоуправления или организации, принявшего первоначальный нормативный правовой акт (пп. «г» п.3 Методики)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003232" cy="108012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Информация о выявлении коррупциогенных факторов  прокуратурой за 2017 г. в правовых актах </a:t>
            </a:r>
            <a:r>
              <a:rPr lang="ru-RU" sz="2000" dirty="0" smtClean="0">
                <a:solidFill>
                  <a:srgbClr val="0070C0"/>
                </a:solidFill>
              </a:rPr>
              <a:t>ОМСУ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901014" cy="4248472"/>
          </a:xfrm>
        </p:spPr>
        <p:txBody>
          <a:bodyPr>
            <a:normAutofit/>
          </a:bodyPr>
          <a:lstStyle/>
          <a:p>
            <a:pPr marL="273050" indent="62865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Большебукорском сельском поселении в 1 проекте МНПА выявлен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коррупциогенный фактор, коррупциогенный фактор устранен в установленном порядке.</a:t>
            </a:r>
          </a:p>
          <a:p>
            <a:pPr marL="273050" indent="62865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Марковском сельском поселении в 5 проектах МНПА выявлено 5 коррупциогенных фактора, коррупциогенные факторы устранены в установленном порядке.</a:t>
            </a:r>
          </a:p>
          <a:p>
            <a:pPr marL="273050" indent="62865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Уральском сельском поселении в 5 проектах МНПА выявлено 5 коррупциогенных фактора, коррупциогенные факторы устранены в установленном порядке.</a:t>
            </a:r>
          </a:p>
          <a:p>
            <a:pPr marL="273050" indent="62865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ОМСУ Чайковского муниципального района не предъявлялись требования об исключении коррупциогенных факторов в МНПА.</a:t>
            </a:r>
          </a:p>
          <a:p>
            <a:pPr marL="273050" indent="628650" algn="just">
              <a:buNone/>
            </a:pPr>
            <a:endParaRPr lang="ru-RU" sz="2100" dirty="0" smtClean="0"/>
          </a:p>
          <a:p>
            <a:pPr marL="273050" indent="628650"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24" cy="1296974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rgbClr val="00B0F0"/>
                </a:solidFill>
              </a:rPr>
              <a:t>Организация работы по обеспечению условий для проведения общественных и независимых экспертиз муниципальных правовых актов и их проектов: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43050"/>
            <a:ext cx="8143932" cy="495430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1800" dirty="0" smtClean="0"/>
              <a:t>размещение проектов муниципальных правовых актов администрации ЧМР на официальном сайте,  с указанием  срока приема заключений независимой антикоррупционной экспертизы -  </a:t>
            </a:r>
            <a:r>
              <a:rPr lang="ru-RU" sz="1800" u="sng" dirty="0" smtClean="0">
                <a:hlinkClick r:id="rId2"/>
              </a:rPr>
              <a:t>http://chaikovskiyregion.ru/dokumenty/proekty-munitsipalno-pravovykh-aktov-i-administrativnykh-reglamentov/</a:t>
            </a:r>
            <a:endParaRPr lang="ru-RU" sz="1800" dirty="0" smtClean="0"/>
          </a:p>
          <a:p>
            <a:pPr algn="just">
              <a:buFont typeface="Wingdings" pitchFamily="2" charset="2"/>
              <a:buChar char="q"/>
            </a:pPr>
            <a:r>
              <a:rPr lang="ru-RU" sz="1800" dirty="0" smtClean="0"/>
              <a:t>     опубликование поступивших заключений по результатам проведения независимой антикоррупционной экспертизы на официальном сайте администрации ЧМР  -  </a:t>
            </a:r>
            <a:r>
              <a:rPr lang="ru-RU" sz="1800" dirty="0" smtClean="0">
                <a:hlinkClick r:id="rId2"/>
              </a:rPr>
              <a:t>http://chaikovskiyregion.ru/dokumenty/proekty-munitsipalno-pravovykh-aktov-i-administrativnykh-reglamentov/</a:t>
            </a:r>
            <a:endParaRPr lang="ru-RU" sz="1800" dirty="0" smtClean="0"/>
          </a:p>
          <a:p>
            <a:pPr marL="0" indent="444500" algn="just">
              <a:buNone/>
            </a:pPr>
            <a:r>
              <a:rPr lang="ru-RU" sz="1800" dirty="0" smtClean="0"/>
              <a:t>В адрес  аккредитованных экспертов  администрацией ЧМР направлено  официальное письмо  об участии  в независимой АКЭ (от 01.09.2015 г. №СЭД-01-03-07-547) .  </a:t>
            </a:r>
          </a:p>
          <a:p>
            <a:pPr marL="0" indent="444500" algn="just">
              <a:buNone/>
            </a:pPr>
            <a:r>
              <a:rPr lang="ru-RU" sz="1800" dirty="0" smtClean="0"/>
              <a:t> Заключений от независимых и (или) аккредитованных экспертов за 2017 год не поступало,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</a:rPr>
              <a:t>не считая 1 заключения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</a:rPr>
              <a:t>привлеченных экспертов по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</a:rPr>
              <a:t>проекту изменений в Устав Чайковского муниципального района</a:t>
            </a:r>
            <a:r>
              <a:rPr lang="ru-RU" sz="1800" dirty="0" smtClean="0">
                <a:solidFill>
                  <a:srgbClr val="FF0000"/>
                </a:solidFill>
              </a:rPr>
              <a:t>.</a:t>
            </a:r>
            <a:endParaRPr lang="ru-RU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543824" cy="50405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00B0F0"/>
                </a:solidFill>
              </a:rPr>
              <a:t>Методологическая подготовка для проведения</a:t>
            </a:r>
            <a:br>
              <a:rPr lang="ru-RU" sz="2400" dirty="0" smtClean="0">
                <a:solidFill>
                  <a:srgbClr val="00B0F0"/>
                </a:solidFill>
              </a:rPr>
            </a:br>
            <a:r>
              <a:rPr lang="ru-RU" sz="2400" dirty="0" smtClean="0">
                <a:solidFill>
                  <a:srgbClr val="00B0F0"/>
                </a:solidFill>
              </a:rPr>
              <a:t> АКЭ МНПА</a:t>
            </a:r>
            <a:endParaRPr lang="ru-RU" sz="24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143932" cy="5256584"/>
          </a:xfrm>
        </p:spPr>
        <p:txBody>
          <a:bodyPr>
            <a:noAutofit/>
          </a:bodyPr>
          <a:lstStyle/>
          <a:p>
            <a:pPr marL="0" lvl="1" indent="444500" algn="just">
              <a:spcBef>
                <a:spcPts val="600"/>
              </a:spcBef>
              <a:buSzPct val="70000"/>
              <a:buNone/>
            </a:pPr>
            <a:r>
              <a:rPr lang="ru-RU" sz="1600" b="1" dirty="0" smtClean="0"/>
              <a:t>1.</a:t>
            </a:r>
            <a:r>
              <a:rPr lang="ru-RU" sz="1600" dirty="0" smtClean="0"/>
              <a:t> 15.12.2017г. Администрацией губернатора Пермского края совместного с Пермским краевым судом, Пермской краевой прокуратурой и Управлением Министерства юстиции Российской Федерации по Пермскому краю проведен обучающий семинар для глав муниципальных образований и юридических служб ОМСУ Пермского края. Одна из тем доклада семинара – «О состоянии законности при издании ОМСУ НПА», . </a:t>
            </a:r>
          </a:p>
          <a:p>
            <a:pPr marL="0" lvl="1" indent="444500" algn="just">
              <a:spcBef>
                <a:spcPts val="600"/>
              </a:spcBef>
              <a:buSzPct val="70000"/>
              <a:buNone/>
            </a:pPr>
            <a:r>
              <a:rPr lang="ru-RU" sz="1600" dirty="0" smtClean="0"/>
              <a:t>Информационный материал доклада был подробно изучен сотрудниками   юридических служб АЧМР (в том числе отраслевых (функциональных) органов), направлен главам всех поселений Чайковского муниципального района.</a:t>
            </a:r>
          </a:p>
          <a:p>
            <a:pPr marL="0" lvl="1" indent="444500" algn="just">
              <a:spcBef>
                <a:spcPts val="600"/>
              </a:spcBef>
              <a:buSzPct val="70000"/>
              <a:buNone/>
            </a:pPr>
            <a:r>
              <a:rPr lang="ru-RU" sz="1600" b="1" dirty="0" smtClean="0"/>
              <a:t>2.</a:t>
            </a:r>
            <a:r>
              <a:rPr lang="ru-RU" sz="1600" dirty="0" smtClean="0"/>
              <a:t> В администрацию Чайковского муниципального района поступили  Методические рекомендации по проведению антикоррупционной экспертизы нормативных правовых актов и проектов нормативных правовых актов (Письмо руководителя администрации губернатора Пермского края от 25.01.2018г. №СЭД-02-04-10-19).</a:t>
            </a:r>
          </a:p>
          <a:p>
            <a:pPr marL="0" indent="444500" algn="just">
              <a:buNone/>
            </a:pPr>
            <a:r>
              <a:rPr lang="ru-RU" sz="1600" dirty="0" smtClean="0"/>
              <a:t>Указанные методические рекомендации направлены для изучения юридическим службам АЧМР (в том числе в отраслевые (функциональные) органы), а также  в аппараты Земского Собрания и Контрольно-счетной палаты Чайковского муниципального района, главам всех поселений Чайковского муниципального района.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969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Проблематика проведения антикоррупционной экспертизы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dirty="0" smtClean="0"/>
              <a:t>Отсутствуют инициативы независимой и (или) общественной АКЭ проектов МНПА. </a:t>
            </a:r>
          </a:p>
          <a:p>
            <a:pPr lvl="0" algn="just"/>
            <a:r>
              <a:rPr lang="ru-RU" dirty="0" smtClean="0"/>
              <a:t>В территории ЧМР </a:t>
            </a:r>
            <a:r>
              <a:rPr lang="ru-RU" dirty="0" smtClean="0"/>
              <a:t>отсутствуют аккредитованные </a:t>
            </a:r>
            <a:r>
              <a:rPr lang="ru-RU" dirty="0" smtClean="0"/>
              <a:t>в Минюсте РФ </a:t>
            </a:r>
            <a:r>
              <a:rPr lang="ru-RU" dirty="0" smtClean="0"/>
              <a:t>независимые эксперты </a:t>
            </a:r>
            <a:r>
              <a:rPr lang="ru-RU" dirty="0" smtClean="0"/>
              <a:t>для проведения АКЭ МНПА. </a:t>
            </a:r>
          </a:p>
          <a:p>
            <a:pPr lvl="0" algn="just"/>
            <a:r>
              <a:rPr lang="ru-RU" dirty="0" smtClean="0"/>
              <a:t>Кадровая ротация сотрудников с юридической специализацией, либо </a:t>
            </a:r>
            <a:r>
              <a:rPr lang="ru-RU" dirty="0" smtClean="0"/>
              <a:t>не </a:t>
            </a:r>
            <a:r>
              <a:rPr lang="ru-RU" dirty="0" smtClean="0"/>
              <a:t>обеспеченность сотрудниками указанной специализации, особенно в сельских поселениях снижают качество экспертной работы.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в сфере АКЭ МНПА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043890" cy="5500726"/>
          </a:xfrm>
        </p:spPr>
        <p:txBody>
          <a:bodyPr>
            <a:normAutofit fontScale="62500" lnSpcReduction="20000"/>
          </a:bodyPr>
          <a:lstStyle/>
          <a:p>
            <a:pPr marL="79375" lvl="0" indent="639763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Продолжить в постоянном режиме проведение и совершенствование практики АКЭ проектов МНПА.</a:t>
            </a:r>
          </a:p>
          <a:p>
            <a:pPr marL="79375" lvl="0" indent="639763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Рекомендовать главам поселений ЧМР обеспечить формирование и представление необходимой аналитической  информации об АКЭ в полугодовом режиме с нарастающим итогом за год.</a:t>
            </a:r>
          </a:p>
          <a:p>
            <a:pPr marL="79375" lvl="0" indent="639763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Продолжить в полугодовом режиме формирование статистических данных об АКЭ в разрезе муниципальных образований ЧМР.</a:t>
            </a:r>
          </a:p>
          <a:p>
            <a:pPr marL="79375" lvl="0" indent="639763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Проанализировать перечень должностных лиц в структурных единицах АЧМР, имеющих самостоятельные юридические службы, в целях изучения возможностей для расширения количества должностных лиц, уполномоченных на проведение АКЭ проектов МНПА (УФиЭР АЧМР, КСП ЧМР).</a:t>
            </a:r>
          </a:p>
          <a:p>
            <a:pPr marL="79375" lvl="0" indent="639763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Проинформировать общественность путем размещения рассмотренной информации в разделе «Противодействие коррупции» на  официальном сайте  АЧМР.</a:t>
            </a:r>
          </a:p>
          <a:p>
            <a:pPr marL="79375" lvl="0" indent="639763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Способствовать участию независимых экспертов для проведения АКЭ МНПА, размещать на официальном сайте проекты МНПА.</a:t>
            </a:r>
          </a:p>
          <a:p>
            <a:pPr marL="79375" lvl="0" indent="639763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Продолжить обеспечение повышения квалификации сотрудников, проводящих АКЭ.</a:t>
            </a:r>
          </a:p>
          <a:p>
            <a:pPr marL="79375" lvl="0" indent="639763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Обеспечить стабильность информационной поддержки юридических служб справочно-правовыми системами</a:t>
            </a:r>
            <a:r>
              <a:rPr lang="ru-RU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04664"/>
            <a:ext cx="7467600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>
                <a:solidFill>
                  <a:srgbClr val="0070C0"/>
                </a:solidFill>
              </a:rPr>
              <a:t/>
            </a:r>
            <a:br>
              <a:rPr lang="ru-RU" sz="2700" b="1" dirty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>
                <a:solidFill>
                  <a:srgbClr val="0070C0"/>
                </a:solidFill>
              </a:rPr>
              <a:t/>
            </a:r>
            <a:br>
              <a:rPr lang="ru-RU" sz="2700" b="1" dirty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>
                <a:solidFill>
                  <a:srgbClr val="0070C0"/>
                </a:solidFill>
              </a:rPr>
              <a:t/>
            </a:r>
            <a:br>
              <a:rPr lang="ru-RU" sz="2700" b="1" dirty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>
                <a:solidFill>
                  <a:srgbClr val="0070C0"/>
                </a:solidFill>
              </a:rPr>
              <a:t/>
            </a:r>
            <a:br>
              <a:rPr lang="ru-RU" sz="2700" b="1" dirty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>
                <a:solidFill>
                  <a:srgbClr val="0070C0"/>
                </a:solidFill>
              </a:rPr>
              <a:t/>
            </a:r>
            <a:br>
              <a:rPr lang="ru-RU" sz="2700" b="1" dirty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>
                <a:solidFill>
                  <a:srgbClr val="0070C0"/>
                </a:solidFill>
              </a:rPr>
              <a:t/>
            </a:r>
            <a:br>
              <a:rPr lang="ru-RU" sz="2700" b="1" dirty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>Перечень нормативных правовых актов, регулирующих осуществление антикоррупционной экспертизы правовых актов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7543824" cy="6169888"/>
          </a:xfrm>
        </p:spPr>
        <p:txBody>
          <a:bodyPr>
            <a:normAutofit fontScale="40000" lnSpcReduction="20000"/>
          </a:bodyPr>
          <a:lstStyle/>
          <a:p>
            <a:pPr marL="355600" indent="-355600">
              <a:buNone/>
            </a:pPr>
            <a:r>
              <a:rPr lang="ru-RU" sz="5600" b="1" dirty="0" smtClean="0"/>
              <a:t>       </a:t>
            </a:r>
          </a:p>
          <a:p>
            <a:pPr marL="355600" indent="-355600">
              <a:buNone/>
            </a:pPr>
            <a:endParaRPr lang="ru-RU" sz="5600" b="1" dirty="0"/>
          </a:p>
          <a:p>
            <a:pPr marL="355600" indent="-355600">
              <a:buNone/>
            </a:pPr>
            <a:r>
              <a:rPr lang="ru-RU" sz="5600" b="1" dirty="0" smtClean="0"/>
              <a:t>   </a:t>
            </a:r>
          </a:p>
          <a:p>
            <a:pPr marL="633413" indent="-633413" algn="just">
              <a:tabLst>
                <a:tab pos="533400" algn="l"/>
              </a:tabLst>
            </a:pPr>
            <a:endParaRPr lang="ru-RU" sz="5600" b="1" dirty="0" smtClean="0"/>
          </a:p>
          <a:p>
            <a:pPr marL="633413" indent="-633413" algn="just">
              <a:tabLst>
                <a:tab pos="533400" algn="l"/>
              </a:tabLst>
            </a:pPr>
            <a:endParaRPr lang="ru-RU" sz="5600" b="1" dirty="0"/>
          </a:p>
          <a:p>
            <a:pPr marL="633413" indent="-633413" algn="just">
              <a:tabLst>
                <a:tab pos="533400" algn="l"/>
              </a:tabLst>
            </a:pPr>
            <a:endParaRPr lang="ru-RU" sz="5600" b="1" dirty="0" smtClean="0"/>
          </a:p>
          <a:p>
            <a:pPr marL="633413" indent="-633413" algn="just">
              <a:tabLst>
                <a:tab pos="533400" algn="l"/>
              </a:tabLst>
            </a:pPr>
            <a:endParaRPr lang="ru-RU" sz="5600" b="1" dirty="0"/>
          </a:p>
          <a:p>
            <a:pPr marL="633413" indent="-633413" algn="just">
              <a:tabLst>
                <a:tab pos="628650" algn="l"/>
              </a:tabLst>
            </a:pPr>
            <a:r>
              <a:rPr lang="ru-RU" sz="5600" dirty="0" smtClean="0"/>
              <a:t> - Федеральный закон от 17 июля 2009 года №172-ФЗ «Об антикоррупционной экспертизе нормативных правовых актов»;                                                                                                                             </a:t>
            </a:r>
          </a:p>
          <a:p>
            <a:pPr marL="633413" indent="-633413" algn="just">
              <a:tabLst>
                <a:tab pos="628650" algn="l"/>
              </a:tabLst>
            </a:pPr>
            <a:r>
              <a:rPr lang="ru-RU" sz="5600" dirty="0" smtClean="0"/>
              <a:t>- Постановление Правительства Российской Федерации от  26 февраля 2010 года № 96 «Об антикоррупционной экспертизе нормативных правовых актов и проектов нормативных правовых актов»;</a:t>
            </a:r>
          </a:p>
          <a:p>
            <a:pPr marL="633413" indent="-633413" algn="just">
              <a:tabLst>
                <a:tab pos="628650" algn="l"/>
              </a:tabLst>
            </a:pPr>
            <a:r>
              <a:rPr lang="ru-RU" sz="5600" dirty="0" smtClean="0"/>
              <a:t> -	нормативно-правовые акты в соответствующих муниципальных образованиях в сфере антикоррупционной экспертизы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858180" cy="157163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Материалы презентации</a:t>
            </a:r>
            <a:b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представлены </a:t>
            </a:r>
            <a:b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2 отдельных информационных ресурсах: </a:t>
            </a:r>
            <a:r>
              <a:rPr lang="ru-RU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4214818"/>
            <a:ext cx="7500990" cy="1928826"/>
          </a:xfrm>
        </p:spPr>
        <p:txBody>
          <a:bodyPr>
            <a:normAutofit/>
          </a:bodyPr>
          <a:lstStyle/>
          <a:p>
            <a:pPr marL="6350" indent="260350" algn="just">
              <a:buClrTx/>
              <a:buNone/>
            </a:pP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2) на сервере аппарата администрации ЧМР:</a:t>
            </a:r>
          </a:p>
          <a:p>
            <a:pPr marL="338138" indent="-11113" algn="just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\\192.168.100.1\папка_обмена\Совет глав ЧМР\2016\результаты антикоррупционной экспертизы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866748" y="2214554"/>
            <a:ext cx="7491466" cy="19383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350" marR="0" lvl="0" indent="-6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70000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1) в интегрированной системе электронного документооборота (ИСЭД): </a:t>
            </a:r>
          </a:p>
          <a:p>
            <a:pPr marL="6350" marR="0" lvl="0" indent="-6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70000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Ящики-ИСЭД-МО-Юг-Чайковский-Совет глав поселений 2016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Презентация доклада завершена,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благодарим Вас за внимание!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r"/>
            <a:r>
              <a:rPr lang="ru-RU" sz="1400" dirty="0" smtClean="0"/>
              <a:t>Исполнитель: ПК АЧМР 2018 г.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32656"/>
            <a:ext cx="7786742" cy="1152128"/>
          </a:xfrm>
        </p:spPr>
        <p:txBody>
          <a:bodyPr>
            <a:noAutofit/>
          </a:bodyPr>
          <a:lstStyle/>
          <a:p>
            <a:pPr indent="719138" algn="just"/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В Администрации Чайковского муниципального района для выполнения антикоррупционной экспертизы (АКЭ) </a:t>
            </a:r>
            <a:r>
              <a:rPr lang="ru-RU" sz="2000" b="1" dirty="0" smtClean="0">
                <a:solidFill>
                  <a:schemeClr val="tx1"/>
                </a:solidFill>
              </a:rPr>
              <a:t>муниципальных нормативных правовых </a:t>
            </a:r>
            <a:r>
              <a:rPr lang="ru-RU" sz="2000" b="1" dirty="0" smtClean="0">
                <a:solidFill>
                  <a:schemeClr val="tx1"/>
                </a:solidFill>
              </a:rPr>
              <a:t>актов приняты: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844824"/>
            <a:ext cx="8031836" cy="3960440"/>
          </a:xfrm>
        </p:spPr>
        <p:txBody>
          <a:bodyPr>
            <a:normAutofit fontScale="25000" lnSpcReduction="20000"/>
          </a:bodyPr>
          <a:lstStyle/>
          <a:p>
            <a:pPr marL="7938" indent="711200" algn="just">
              <a:buNone/>
            </a:pPr>
            <a:r>
              <a:rPr lang="ru-RU" sz="5600" dirty="0" smtClean="0"/>
              <a:t> </a:t>
            </a:r>
            <a:r>
              <a:rPr lang="ru-RU" sz="7200" dirty="0" smtClean="0"/>
              <a:t>- постановление администрации Чайковского муниципального района от 29.09.2010 № 2412 «О порядке проведения антикоррупционной экспертизы» (в редакции постановления администрации Чайковского муниципального района от 27.02.2018 №280) ;</a:t>
            </a:r>
          </a:p>
          <a:p>
            <a:pPr marL="7938" indent="711200" algn="just">
              <a:buFontTx/>
              <a:buChar char="-"/>
              <a:tabLst>
                <a:tab pos="1257300" algn="l"/>
              </a:tabLst>
            </a:pPr>
            <a:r>
              <a:rPr lang="ru-RU" sz="7200" dirty="0" smtClean="0"/>
              <a:t>распоряжение администрации от 17.12.2015 №239-р «Об утверждении Перечня сотрудников администрации Чайковского муниципального района, уполномоченных на проведение антикоррупционной экспертизы» (в редакции от 22.03.2017 №33-р)</a:t>
            </a:r>
          </a:p>
          <a:p>
            <a:pPr marL="7938" indent="711200" algn="just">
              <a:buFontTx/>
              <a:buChar char="-"/>
              <a:tabLst>
                <a:tab pos="1257300" algn="l"/>
              </a:tabLst>
            </a:pPr>
            <a:endParaRPr lang="ru-RU" sz="7200" b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ru-RU" sz="7200" b="1" dirty="0" smtClean="0"/>
              <a:t>		</a:t>
            </a:r>
            <a:r>
              <a:rPr lang="ru-RU" sz="7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Круг должностных лиц АЧМР, уполномоченных на проведение АКЭ:</a:t>
            </a:r>
          </a:p>
          <a:p>
            <a:pPr marL="0" indent="719138" algn="just">
              <a:buFontTx/>
              <a:buChar char="-"/>
            </a:pPr>
            <a:r>
              <a:rPr lang="ru-RU" sz="7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 3 сотрудника правового комитета АЧМР, </a:t>
            </a:r>
          </a:p>
          <a:p>
            <a:pPr marL="0" indent="719138" algn="just">
              <a:buFontTx/>
              <a:buChar char="-"/>
            </a:pPr>
            <a:r>
              <a:rPr lang="ru-RU" sz="7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- 4 сотрудника юридических служб функциональных (отраслевых) органов АЧМР  (УОиПО,  КУИ АЧМР, УКиМП АЧМР)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412776"/>
            <a:ext cx="7786742" cy="1152128"/>
          </a:xfrm>
        </p:spPr>
        <p:txBody>
          <a:bodyPr>
            <a:noAutofit/>
          </a:bodyPr>
          <a:lstStyle/>
          <a:p>
            <a:pPr indent="719138" algn="just"/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В Земском Собрании Чайковского муниципального района для выполнения антикоррупционной экспертизы </a:t>
            </a:r>
            <a:r>
              <a:rPr lang="ru-RU" sz="2400" b="1" dirty="0" smtClean="0">
                <a:solidFill>
                  <a:schemeClr val="tx1"/>
                </a:solidFill>
              </a:rPr>
              <a:t>муниципальных нормативных правовых </a:t>
            </a:r>
            <a:r>
              <a:rPr lang="ru-RU" sz="2400" b="1" dirty="0" smtClean="0">
                <a:solidFill>
                  <a:schemeClr val="tx1"/>
                </a:solidFill>
              </a:rPr>
              <a:t>актов принято: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636912"/>
            <a:ext cx="7858180" cy="3600400"/>
          </a:xfrm>
        </p:spPr>
        <p:txBody>
          <a:bodyPr>
            <a:normAutofit fontScale="77500" lnSpcReduction="20000"/>
          </a:bodyPr>
          <a:lstStyle/>
          <a:p>
            <a:pPr marL="7938" indent="711200" algn="just">
              <a:buNone/>
            </a:pPr>
            <a:endParaRPr lang="ru-RU" sz="5600" b="1" dirty="0" smtClean="0"/>
          </a:p>
          <a:p>
            <a:pPr marL="7938" indent="711200" algn="just">
              <a:buNone/>
            </a:pPr>
            <a:r>
              <a:rPr lang="ru-RU" dirty="0" smtClean="0"/>
              <a:t>- решение </a:t>
            </a:r>
            <a:r>
              <a:rPr lang="ru-RU" dirty="0" smtClean="0"/>
              <a:t>Земского Собрания Чайковского муниципального района от 30.09.2015 №705 «Об утверждении Порядка проведения антикоррупционной экспертизы нормативных правовых актов и проектов нормативных правовых актов Земского Собрания Чайковского муниципального района»</a:t>
            </a:r>
          </a:p>
          <a:p>
            <a:pPr marL="7938" indent="711200" algn="just">
              <a:buNone/>
            </a:pPr>
            <a:endParaRPr lang="ru-RU" sz="3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7938" indent="711200" algn="just">
              <a:buNone/>
            </a:pPr>
            <a:r>
              <a:rPr lang="ru-RU" sz="2600" b="1" dirty="0" smtClean="0">
                <a:solidFill>
                  <a:schemeClr val="bg1">
                    <a:lumMod val="50000"/>
                  </a:schemeClr>
                </a:solidFill>
              </a:rPr>
              <a:t>В аппарате ЗС ЧМР уполномочено 1 должностное лицо на проведение АКЭ</a:t>
            </a:r>
          </a:p>
          <a:p>
            <a:pPr algn="just">
              <a:buNone/>
            </a:pPr>
            <a:r>
              <a:rPr lang="ru-RU" sz="3800" b="1" dirty="0" smtClean="0">
                <a:solidFill>
                  <a:schemeClr val="bg1">
                    <a:lumMod val="75000"/>
                  </a:schemeClr>
                </a:solidFill>
              </a:rPr>
              <a:t>		</a:t>
            </a:r>
            <a:endParaRPr lang="ru-RU" sz="62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86808" cy="64294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/>
              <a:t>Информация о правовых актах по проведению антикоррупционной экспертизы, принятых в поселениях</a:t>
            </a:r>
            <a:endParaRPr lang="ru-RU" sz="1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75123576"/>
              </p:ext>
            </p:extLst>
          </p:nvPr>
        </p:nvGraphicFramePr>
        <p:xfrm>
          <a:off x="323528" y="908719"/>
          <a:ext cx="8568952" cy="5455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20"/>
                <a:gridCol w="1471580"/>
                <a:gridCol w="2352532"/>
                <a:gridCol w="2120521"/>
                <a:gridCol w="2295699"/>
              </a:tblGrid>
              <a:tr h="1242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поселения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Реквизиты правового акта о проведении антикоррупционной экспертизы 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реквизиты правового акта о назначении должностных лиц, ответственных за проведение АКЭ в ОМСУ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должностных лиц,  ответственных за проведение АКЭ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45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Чайковское городское поселение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Постановление от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30.12.2010 № 1109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Распоряжение АЧГП от 16.12.2014 №366-р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45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Альняшинское сельское поселение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постановление администрации от 20.02.2017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№23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Распоряжение 01.02.2016 №11-р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0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Большебукорское сельское поселение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постановление от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25.02.2011 № 18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Распоряжение от 22.12.2016 №37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9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Ваньковское сельское поселение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Постановление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30.12.2011 № 120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Распоряжение от 23.12.2016 №29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5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Зипуновское сельское поселение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Постановление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21.03.2011 № 20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Распоряжение от 28.01.2015 № 4</a:t>
                      </a: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86808" cy="64294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/>
              <a:t>Информация о правовых актах по проведению антикоррупционной экспертизы, принятых в поселениях</a:t>
            </a:r>
            <a:endParaRPr lang="ru-RU" sz="1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127588094"/>
              </p:ext>
            </p:extLst>
          </p:nvPr>
        </p:nvGraphicFramePr>
        <p:xfrm>
          <a:off x="323528" y="1052735"/>
          <a:ext cx="8568952" cy="5446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260538"/>
                <a:gridCol w="2532154"/>
                <a:gridCol w="2120521"/>
                <a:gridCol w="2295699"/>
              </a:tblGrid>
              <a:tr h="1277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поселения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Реквизиты правового акта о проведении антикоррупционной экспертизы 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реквизиты правового акта о назначении должностных лиц, ответственных за проведение АКЭ в ОМСУ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должностных лиц,  ответственных за проведение АКЭ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66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Марковское сельское поселение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Решение Совета депутатов от 15.12.2010 №199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распоряжение от 09.01.2018 №31-р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66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Ольховское сельское поселение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постановление №194 от 20.09.2011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распоряжение №20-р от 09.02.2016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6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Сосновское сельское поселение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Постановление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08.07.2011 № 83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Постановление от 08.07.2011 № 83 (п.2.1. Порядка)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9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Уральское сельское поселение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Постановление от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11.02.2011 № 11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Распоряжение от 09.01.2018 №9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66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Фокинское сельское поселение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Решение Совета депутатов от 16.09.2010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№183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распоряжение от 25.05.2017 №25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972452" cy="88290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Информация по антикоррупционной экспертизе 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за 2017 год в поселениях </a:t>
            </a:r>
            <a:endParaRPr lang="ru-RU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4280602298"/>
              </p:ext>
            </p:extLst>
          </p:nvPr>
        </p:nvGraphicFramePr>
        <p:xfrm>
          <a:off x="179513" y="1124744"/>
          <a:ext cx="8496944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7"/>
                <a:gridCol w="2016224"/>
                <a:gridCol w="1224136"/>
                <a:gridCol w="1368152"/>
                <a:gridCol w="2052229"/>
                <a:gridCol w="1404156"/>
              </a:tblGrid>
              <a:tr h="226724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Муниципальное образование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проектов МНПА, в отношении которых проведена экспертиза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коррупциогенных факторов, выявленных 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проектах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МНПА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действующих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МНПА, к которым контрольно-надзорными органами предъявлены обоснованные требования об исключении коррупциогенных факторов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Исключено коррупциогенных факторов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302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Альняшинское сельское поселение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302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Б.-Букорское сельское поселение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302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Ваньковское сельское поселение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302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Зипуновское  сельское поселение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302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Марковское сельское поселение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972452" cy="72008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</a:rPr>
              <a:t>Информация по антикоррупционной экспертизе </a:t>
            </a:r>
            <a:br>
              <a:rPr lang="ru-RU" sz="1800" b="1" dirty="0" smtClean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>за 2017 год в поселениях </a:t>
            </a:r>
            <a:endParaRPr lang="ru-RU" sz="18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735714484"/>
              </p:ext>
            </p:extLst>
          </p:nvPr>
        </p:nvGraphicFramePr>
        <p:xfrm>
          <a:off x="251520" y="1052736"/>
          <a:ext cx="8424936" cy="5627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7"/>
                <a:gridCol w="1872208"/>
                <a:gridCol w="1512167"/>
                <a:gridCol w="1440160"/>
                <a:gridCol w="1800200"/>
                <a:gridCol w="1296144"/>
              </a:tblGrid>
              <a:tr h="261008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Муниципальное образование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проектов МНПА, в отношении которых проведена экспертиза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коррупциогенных факторов, выявленных 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проектах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МНПА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действующих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МНПА, к которым контрольно-надзорными органами предъявлены обоснованные требования об исключении коррупциогенных факторов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Исключено коррупциогенных факторов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001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Ольховское сельское поселение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001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Сосновское сельское поселение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001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Уральское сельское поселение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001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Фокинское сельское поселение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001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Чайковское городское поселение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4446">
                <a:tc>
                  <a:txBody>
                    <a:bodyPr/>
                    <a:lstStyle/>
                    <a:p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72452" cy="122413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Сравнительный анализ по проведению АКЭ проектов МНПА в поселениях</a:t>
            </a:r>
            <a:endParaRPr lang="ru-RU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4137330119"/>
              </p:ext>
            </p:extLst>
          </p:nvPr>
        </p:nvGraphicFramePr>
        <p:xfrm>
          <a:off x="611560" y="2060847"/>
          <a:ext cx="7416825" cy="4059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584176"/>
                <a:gridCol w="1581977"/>
                <a:gridCol w="1585276"/>
                <a:gridCol w="1585276"/>
              </a:tblGrid>
              <a:tr h="168891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проектов МНПА, в отношении которых проведена экспертиза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коррупциогенных факторов, выявленных </a:t>
                      </a:r>
                      <a:r>
                        <a:rPr lang="ru-RU" sz="16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проектах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МНПА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коррупциогенных факторов, выявленных</a:t>
                      </a:r>
                      <a:r>
                        <a:rPr lang="ru-RU" sz="16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действующих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МНПА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Исключено </a:t>
                      </a:r>
                      <a:r>
                        <a:rPr lang="ru-RU" sz="16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коррупциогенных факторов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371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371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371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изменения</a:t>
                      </a: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снижение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повышение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33,16 %</a:t>
                      </a:r>
                    </a:p>
                    <a:p>
                      <a:pPr algn="ctr"/>
                      <a:r>
                        <a:rPr lang="ru-RU" sz="14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снижение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66,63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снижение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57,14 %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повышение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20,00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</a:p>
                    <a:p>
                      <a:pPr algn="ctr"/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повышение</a:t>
                      </a:r>
                      <a:endParaRPr lang="ru-RU" sz="14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3962</TotalTime>
  <Words>1611</Words>
  <Application>Microsoft Office PowerPoint</Application>
  <PresentationFormat>Экран (4:3)</PresentationFormat>
  <Paragraphs>340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  Межведомственный Совет по противодействию коррупции                                </vt:lpstr>
      <vt:lpstr>                            Перечень нормативных правовых актов, регулирующих осуществление антикоррупционной экспертизы правовых актов </vt:lpstr>
      <vt:lpstr>   В Администрации Чайковского муниципального района для выполнения антикоррупционной экспертизы (АКЭ) муниципальных нормативных правовых актов приняты:</vt:lpstr>
      <vt:lpstr>   В Земском Собрании Чайковского муниципального района для выполнения антикоррупционной экспертизы муниципальных нормативных правовых актов принято:</vt:lpstr>
      <vt:lpstr>Информация о правовых актах по проведению антикоррупционной экспертизы, принятых в поселениях</vt:lpstr>
      <vt:lpstr>Информация о правовых актах по проведению антикоррупционной экспертизы, принятых в поселениях</vt:lpstr>
      <vt:lpstr>Информация по антикоррупционной экспертизе  за 2017 год в поселениях </vt:lpstr>
      <vt:lpstr>Информация по антикоррупционной экспертизе  за 2017 год в поселениях </vt:lpstr>
      <vt:lpstr>Сравнительный анализ по проведению АКЭ проектов МНПА в поселениях</vt:lpstr>
      <vt:lpstr>Информация по антикоррупционной экспертизе  за 2017 год в Чайковском муниципальном районе</vt:lpstr>
      <vt:lpstr>Информация по антикоррупционной экспертизе  за 2017 год в Чайковском муниципальном районе</vt:lpstr>
      <vt:lpstr>Сравнительный анализ по проведению АКЭ проектов МНПА в Чайковском муниципальном районе</vt:lpstr>
      <vt:lpstr>Итоги по антикоррупционной экспертизе  В ОМСУ Чайковского муниципального района за 2017 год</vt:lpstr>
      <vt:lpstr>Наиболее встречающиеся коррупциогенные факторы в муниципальных правовых актах</vt:lpstr>
      <vt:lpstr>      Информация о выявлении коррупциогенных факторов  прокуратурой за 2017 г. в правовых актах ОМСУ</vt:lpstr>
      <vt:lpstr>Организация работы по обеспечению условий для проведения общественных и независимых экспертиз муниципальных правовых актов и их проектов:</vt:lpstr>
      <vt:lpstr>Методологическая подготовка для проведения  АКЭ МНПА</vt:lpstr>
      <vt:lpstr>Проблематика проведения антикоррупционной экспертизы </vt:lpstr>
      <vt:lpstr>Задачи в сфере АКЭ МНПА</vt:lpstr>
      <vt:lpstr>Материалы презентации представлены  в 2 отдельных информационных ресурсах:  </vt:lpstr>
      <vt:lpstr>Слайд 21</vt:lpstr>
    </vt:vector>
  </TitlesOfParts>
  <Company>Администрация Чайковского муниципального района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Регламенты  по проведению муниципального контроля</dc:title>
  <dc:creator>miftahov</dc:creator>
  <cp:lastModifiedBy>miftahov</cp:lastModifiedBy>
  <cp:revision>306</cp:revision>
  <dcterms:created xsi:type="dcterms:W3CDTF">2015-02-04T05:00:07Z</dcterms:created>
  <dcterms:modified xsi:type="dcterms:W3CDTF">2018-03-26T15:00:14Z</dcterms:modified>
</cp:coreProperties>
</file>